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4ACAA8-C160-4C48-AD73-0D1B2B7193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36261A7-573D-4CF2-9EA0-9B17851F0A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D4D512-B45C-42DC-A197-AAF3BF3DFB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8085E-76D6-4125-89BA-8670539917FD}" type="datetimeFigureOut">
              <a:rPr lang="en-GB" smtClean="0"/>
              <a:t>07/07/2021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46EC70-7251-495C-A002-997E8C814C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C6FBBF-686F-49EA-A049-09F9CE7C0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2E762-133D-4263-81E5-3C33E9A734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54987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B9BC1B-E334-44ED-846E-314DA5A4E4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015638D-4E80-4308-806B-A52DCFEC50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8C1321-FC2E-46CF-8BE2-8C51CF858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8085E-76D6-4125-89BA-8670539917FD}" type="datetimeFigureOut">
              <a:rPr lang="en-GB" smtClean="0"/>
              <a:t>07/07/2021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36A429-0443-4447-9C5D-2F0296A0B5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E0636A-150D-4E98-BD9E-2BFBD76B20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2E762-133D-4263-81E5-3C33E9A734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08509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869E180-9DC1-493C-BBED-EC66DB090A6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3085DA6-F522-40D8-94DF-F26D5F2091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3DCAB4-C0F0-4CB5-983A-AF16D38DA8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8085E-76D6-4125-89BA-8670539917FD}" type="datetimeFigureOut">
              <a:rPr lang="en-GB" smtClean="0"/>
              <a:t>07/07/2021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739299-B86D-478D-A8D8-290F4D90F5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1859F2-32D2-4840-BA22-CE31E4682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2E762-133D-4263-81E5-3C33E9A734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9333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49599-007B-496D-AFA4-11F66BADD9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3A01E4-9AD2-48F4-9FAE-484E29301F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BA0241-48EA-47A9-A3EA-8F2FB19B62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8085E-76D6-4125-89BA-8670539917FD}" type="datetimeFigureOut">
              <a:rPr lang="en-GB" smtClean="0"/>
              <a:t>07/07/2021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2DCB1A-C43F-4A96-9084-0871E34E3D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4FFF30-C13A-4E6F-AA92-625891D67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2E762-133D-4263-81E5-3C33E9A734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04202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1C3126-09AB-4E70-BAAD-B64BB0AFFF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45A8DA-6543-4771-BF1F-C622E6C192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7AE3C3-B700-4E1C-AF03-9B346F8A8F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8085E-76D6-4125-89BA-8670539917FD}" type="datetimeFigureOut">
              <a:rPr lang="en-GB" smtClean="0"/>
              <a:t>07/07/2021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5B9A53-5E27-4FA0-8FB0-072EAF1FA6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B829EC-DDEB-4E73-B0C6-743FB0CD7A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2E762-133D-4263-81E5-3C33E9A734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0373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491577-619C-4E65-9B18-17D9396A7E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D37E95-2D50-4B95-9F8F-64D0B0F1EC1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C8F3AD-D0A4-470B-96F2-83C343C510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EED1B6-B050-4ABA-9D72-D2DDC085DF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8085E-76D6-4125-89BA-8670539917FD}" type="datetimeFigureOut">
              <a:rPr lang="en-GB" smtClean="0"/>
              <a:t>07/07/2021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C7D9C2-6AAB-452B-92C4-74E541DF9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B3D1B6-1B52-4351-9EEE-419484BA97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2E762-133D-4263-81E5-3C33E9A734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28181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9514D1-3DA0-4C83-9613-2326484FAA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2869BB-D803-4B89-A3E3-709CFA42BE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F720CE-9A96-43CE-8344-9C856A1248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3F2E836-A3A7-41F0-BE68-699664B4DC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1025C5C-C661-4331-AA56-1390FB705A5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C871092-5160-4B21-B1B8-5BEFC071EE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8085E-76D6-4125-89BA-8670539917FD}" type="datetimeFigureOut">
              <a:rPr lang="en-GB" smtClean="0"/>
              <a:t>07/07/2021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B14C37E-8A9D-4AA6-A1BC-A281EEA23A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2A32B7C-023C-41B7-A172-8E3B70933A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2E762-133D-4263-81E5-3C33E9A734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744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AD2673-E0CB-4840-BD05-AF1E53BE09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A5DA3E-CE23-477C-84E9-A14B2AADB6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8085E-76D6-4125-89BA-8670539917FD}" type="datetimeFigureOut">
              <a:rPr lang="en-GB" smtClean="0"/>
              <a:t>07/07/2021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FFCB448-DAE9-4AAB-8FC7-B53736B60F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C7DE9A-905E-4451-A2EF-F62C93CAF7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2E762-133D-4263-81E5-3C33E9A734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1071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4741ABD-ABE3-4CDD-B97D-88AAE90E45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8085E-76D6-4125-89BA-8670539917FD}" type="datetimeFigureOut">
              <a:rPr lang="en-GB" smtClean="0"/>
              <a:t>07/07/2021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18E7169-C6DC-4E42-9A0D-5FAE2A5688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7B7FD6-BCCB-45D2-BECB-0E3FE8C237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2E762-133D-4263-81E5-3C33E9A734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6084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148C74-30BD-494E-9ECD-AAA7E482FC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6AC5D4-0E29-416D-8099-B351A834C3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7271F49-9AC5-431F-8CE0-9D85AC1A84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59463A-B952-49D4-BBCD-88AF2D4D9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8085E-76D6-4125-89BA-8670539917FD}" type="datetimeFigureOut">
              <a:rPr lang="en-GB" smtClean="0"/>
              <a:t>07/07/2021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C97837-A69B-4B9C-8CBF-B0C6BDBA28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C6A117-EEC3-48C9-A2C0-E1BF71E92E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2E762-133D-4263-81E5-3C33E9A734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33087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14033E-4B11-4150-96F5-F41BF0BC6D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11D6F18-CC12-40FB-A788-F3CF4A25698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B971DB-4BC8-451D-B6AB-9E0DB94DAD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972369-BDD9-4842-B4B8-377C789597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8085E-76D6-4125-89BA-8670539917FD}" type="datetimeFigureOut">
              <a:rPr lang="en-GB" smtClean="0"/>
              <a:t>07/07/2021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51B583-1807-4C29-B220-D36A84E636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8E20FF-6980-4676-AA54-7577873705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2E762-133D-4263-81E5-3C33E9A734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17666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06FF197-1E10-4BDD-BDA3-F5CE052602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D4AFA5-7266-4359-9F95-262FC70024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51390D-D62D-4155-B884-8075FD3D4F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F8085E-76D6-4125-89BA-8670539917FD}" type="datetimeFigureOut">
              <a:rPr lang="en-GB" smtClean="0"/>
              <a:t>07/07/2021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A4B2EE-068B-45A5-91F7-836799FB71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CC82C9-9EED-4C98-B693-A340261D33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D2E762-133D-4263-81E5-3C33E9A734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4419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1D425908-DDAF-4A2A-8219-FBA6422BB7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7360681"/>
              </p:ext>
            </p:extLst>
          </p:nvPr>
        </p:nvGraphicFramePr>
        <p:xfrm>
          <a:off x="150191" y="96814"/>
          <a:ext cx="2348439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8439">
                  <a:extLst>
                    <a:ext uri="{9D8B030D-6E8A-4147-A177-3AD203B41FA5}">
                      <a16:colId xmlns:a16="http://schemas.microsoft.com/office/drawing/2014/main" val="1413387079"/>
                    </a:ext>
                  </a:extLst>
                </a:gridCol>
              </a:tblGrid>
              <a:tr h="340508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DT26: Legislation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6127337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C55E8C8F-AE8D-402E-BA4F-693D46D66D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2628764"/>
              </p:ext>
            </p:extLst>
          </p:nvPr>
        </p:nvGraphicFramePr>
        <p:xfrm>
          <a:off x="2677537" y="113266"/>
          <a:ext cx="6749488" cy="19614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49488">
                  <a:extLst>
                    <a:ext uri="{9D8B030D-6E8A-4147-A177-3AD203B41FA5}">
                      <a16:colId xmlns:a16="http://schemas.microsoft.com/office/drawing/2014/main" val="1972610003"/>
                    </a:ext>
                  </a:extLst>
                </a:gridCol>
              </a:tblGrid>
              <a:tr h="335363">
                <a:tc>
                  <a:txBody>
                    <a:bodyPr/>
                    <a:lstStyle/>
                    <a:p>
                      <a:r>
                        <a:rPr lang="en-GB" sz="1800" b="0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Digital footprint</a:t>
                      </a: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4680283"/>
                  </a:ext>
                </a:extLst>
              </a:tr>
              <a:tr h="1595697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1600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3486398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667CA43B-3BDD-4DC2-9D38-7E3DCB6951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3981677"/>
              </p:ext>
            </p:extLst>
          </p:nvPr>
        </p:nvGraphicFramePr>
        <p:xfrm>
          <a:off x="150189" y="2148702"/>
          <a:ext cx="11891619" cy="46336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91619">
                  <a:extLst>
                    <a:ext uri="{9D8B030D-6E8A-4147-A177-3AD203B41FA5}">
                      <a16:colId xmlns:a16="http://schemas.microsoft.com/office/drawing/2014/main" val="527946528"/>
                    </a:ext>
                  </a:extLst>
                </a:gridCol>
              </a:tblGrid>
              <a:tr h="401947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Legislation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5131997"/>
                  </a:ext>
                </a:extLst>
              </a:tr>
              <a:tr h="4231719">
                <a:tc>
                  <a:txBody>
                    <a:bodyPr/>
                    <a:lstStyle/>
                    <a:p>
                      <a:endParaRPr lang="en-GB" sz="1600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rgbClr val="CC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1536227"/>
                  </a:ext>
                </a:extLst>
              </a:tr>
            </a:tbl>
          </a:graphicData>
        </a:graphic>
      </p:graphicFrame>
      <p:sp>
        <p:nvSpPr>
          <p:cNvPr id="21" name="AutoShape 8" descr="File:Light Bulb or Idea Flat Icon Vector.svg - Wikimedia Commons">
            <a:extLst>
              <a:ext uri="{FF2B5EF4-FFF2-40B4-BE49-F238E27FC236}">
                <a16:creationId xmlns:a16="http://schemas.microsoft.com/office/drawing/2014/main" id="{5FAEA503-FF8A-4C4A-B928-B93FF5BF653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599" y="3276599"/>
            <a:ext cx="327991" cy="327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6D6774CB-A583-4475-B3D4-EE06E9FF9C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1714073"/>
              </p:ext>
            </p:extLst>
          </p:nvPr>
        </p:nvGraphicFramePr>
        <p:xfrm>
          <a:off x="150191" y="488071"/>
          <a:ext cx="2348439" cy="15562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8439">
                  <a:extLst>
                    <a:ext uri="{9D8B030D-6E8A-4147-A177-3AD203B41FA5}">
                      <a16:colId xmlns:a16="http://schemas.microsoft.com/office/drawing/2014/main" val="2591224229"/>
                    </a:ext>
                  </a:extLst>
                </a:gridCol>
              </a:tblGrid>
              <a:tr h="296009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What does this mean?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0811832"/>
                  </a:ext>
                </a:extLst>
              </a:tr>
              <a:tr h="1190495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The ability to enact laws that must be followed. Such as the ones shown below: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3625941"/>
                  </a:ext>
                </a:extLst>
              </a:tr>
            </a:tbl>
          </a:graphicData>
        </a:graphic>
      </p:graphicFrame>
      <p:sp>
        <p:nvSpPr>
          <p:cNvPr id="19" name="Rectangle 18">
            <a:extLst>
              <a:ext uri="{FF2B5EF4-FFF2-40B4-BE49-F238E27FC236}">
                <a16:creationId xmlns:a16="http://schemas.microsoft.com/office/drawing/2014/main" id="{90B35668-41A4-4703-95CA-E3D09039C0BF}"/>
              </a:ext>
            </a:extLst>
          </p:cNvPr>
          <p:cNvSpPr/>
          <p:nvPr/>
        </p:nvSpPr>
        <p:spPr>
          <a:xfrm>
            <a:off x="2764975" y="595532"/>
            <a:ext cx="6483141" cy="133928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dirty="0">
                <a:solidFill>
                  <a:schemeClr val="accent6">
                    <a:lumMod val="75000"/>
                  </a:schemeClr>
                </a:solidFill>
                <a:latin typeface="Tw Cen MT" panose="020B0602020104020603" pitchFamily="34" charset="0"/>
              </a:rPr>
              <a:t>Description:</a:t>
            </a:r>
          </a:p>
          <a:p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Data can be collected without your knowledge and this is known as a </a:t>
            </a:r>
            <a:r>
              <a:rPr lang="en-GB" sz="1600" dirty="0">
                <a:solidFill>
                  <a:srgbClr val="00B050"/>
                </a:solidFill>
                <a:latin typeface="Tw Cen MT" panose="020B0602020104020603" pitchFamily="34" charset="0"/>
              </a:rPr>
              <a:t>passive footprint</a:t>
            </a:r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. (e.g. use of cookies)</a:t>
            </a:r>
          </a:p>
          <a:p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Data can be intentionally submitted by the user and this is known as an </a:t>
            </a:r>
            <a:r>
              <a:rPr lang="en-GB" sz="1600" dirty="0">
                <a:solidFill>
                  <a:srgbClr val="00B050"/>
                </a:solidFill>
                <a:latin typeface="Tw Cen MT" panose="020B0602020104020603" pitchFamily="34" charset="0"/>
              </a:rPr>
              <a:t>active footprint </a:t>
            </a:r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(e.g. instant messages, email, sharing location or online shopping.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4E1E49E2-94C9-4E09-B27A-19F74A9CB2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6701295"/>
              </p:ext>
            </p:extLst>
          </p:nvPr>
        </p:nvGraphicFramePr>
        <p:xfrm>
          <a:off x="269457" y="2685131"/>
          <a:ext cx="11593444" cy="4058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03676">
                  <a:extLst>
                    <a:ext uri="{9D8B030D-6E8A-4147-A177-3AD203B41FA5}">
                      <a16:colId xmlns:a16="http://schemas.microsoft.com/office/drawing/2014/main" val="1107349693"/>
                    </a:ext>
                  </a:extLst>
                </a:gridCol>
                <a:gridCol w="4936626">
                  <a:extLst>
                    <a:ext uri="{9D8B030D-6E8A-4147-A177-3AD203B41FA5}">
                      <a16:colId xmlns:a16="http://schemas.microsoft.com/office/drawing/2014/main" val="1969778966"/>
                    </a:ext>
                  </a:extLst>
                </a:gridCol>
                <a:gridCol w="3553142">
                  <a:extLst>
                    <a:ext uri="{9D8B030D-6E8A-4147-A177-3AD203B41FA5}">
                      <a16:colId xmlns:a16="http://schemas.microsoft.com/office/drawing/2014/main" val="333627787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GDPR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Computer Misuse Act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Investigatory Powers Act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12612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To protect user’s data and keep it secure.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To make provision for securing computer material against unauthorised access or modification; and for connected purposes.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Retention of internet connection records to identify the communications service to which a device has connected.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2614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Fair and transparent</a:t>
                      </a:r>
                    </a:p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Limiting the data collected Data collected must be accurate and up-to-date</a:t>
                      </a:r>
                    </a:p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Data must be stored securely.</a:t>
                      </a:r>
                    </a:p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Data should only be kept as long as it’s needed.</a:t>
                      </a:r>
                    </a:p>
                    <a:p>
                      <a:endParaRPr lang="en-GB" sz="1600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Unauthorised access to computer material…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>
                          <a:latin typeface="Tw Cen MT" panose="020B0602020104020603" pitchFamily="34" charset="0"/>
                        </a:rPr>
                        <a:t>with intent to commit or facilitate commission of further offences.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>
                          <a:latin typeface="Tw Cen MT" panose="020B0602020104020603" pitchFamily="34" charset="0"/>
                        </a:rPr>
                        <a:t>with intent to impair, or with recklessness as to impairing, operation of computer.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>
                          <a:latin typeface="Tw Cen MT" panose="020B0602020104020603" pitchFamily="34" charset="0"/>
                        </a:rPr>
                        <a:t>to act, cause or create risk of serious damage.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>
                          <a:latin typeface="Tw Cen MT" panose="020B0602020104020603" pitchFamily="34" charset="0"/>
                        </a:rPr>
                        <a:t>making, supplying or obtaining articles for use in another computer misuse act offence.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>
                          <a:latin typeface="Tw Cen MT" panose="020B0602020104020603" pitchFamily="34" charset="0"/>
                        </a:rPr>
                        <a:t>Interception of electronic communications such as email and phone calls.</a:t>
                      </a:r>
                    </a:p>
                    <a:p>
                      <a:r>
                        <a:rPr lang="en-GB" sz="1600">
                          <a:latin typeface="Tw Cen MT" panose="020B0602020104020603" pitchFamily="34" charset="0"/>
                        </a:rPr>
                        <a:t>Data traffic over a network (i.e. the internet)</a:t>
                      </a:r>
                    </a:p>
                    <a:p>
                      <a:r>
                        <a:rPr lang="en-GB" sz="1600">
                          <a:latin typeface="Tw Cen MT" panose="020B0602020104020603" pitchFamily="34" charset="0"/>
                        </a:rPr>
                        <a:t>Surveillance</a:t>
                      </a:r>
                    </a:p>
                    <a:p>
                      <a:r>
                        <a:rPr lang="en-GB" sz="1600">
                          <a:latin typeface="Tw Cen MT" panose="020B0602020104020603" pitchFamily="34" charset="0"/>
                        </a:rPr>
                        <a:t>The use of undercover agents</a:t>
                      </a:r>
                    </a:p>
                    <a:p>
                      <a:r>
                        <a:rPr lang="en-GB" sz="1600">
                          <a:latin typeface="Tw Cen MT" panose="020B0602020104020603" pitchFamily="34" charset="0"/>
                        </a:rPr>
                        <a:t>Access to encrypted data</a:t>
                      </a:r>
                    </a:p>
                    <a:p>
                      <a:endParaRPr lang="en-GB" sz="1600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97570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Fines, Warnings, Temporary or Permanent ban on data processing or deletion of data.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A visit and warning from Police or NCA officers, being arrested, Having your computer seized and internet access restricted, penalty/fine and prison sentence.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>
                          <a:latin typeface="Tw Cen MT" panose="020B0602020104020603" pitchFamily="34" charset="0"/>
                        </a:rPr>
                        <a:t>Penalty/Fine, Warning</a:t>
                      </a:r>
                      <a:endParaRPr lang="en-GB" sz="1600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0414495"/>
                  </a:ext>
                </a:extLst>
              </a:tr>
            </a:tbl>
          </a:graphicData>
        </a:graphic>
      </p:graphicFrame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3AE05214-8508-49A5-A754-208946B7E5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4652774"/>
              </p:ext>
            </p:extLst>
          </p:nvPr>
        </p:nvGraphicFramePr>
        <p:xfrm>
          <a:off x="9634329" y="113266"/>
          <a:ext cx="2407479" cy="19614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7479">
                  <a:extLst>
                    <a:ext uri="{9D8B030D-6E8A-4147-A177-3AD203B41FA5}">
                      <a16:colId xmlns:a16="http://schemas.microsoft.com/office/drawing/2014/main" val="2146820132"/>
                    </a:ext>
                  </a:extLst>
                </a:gridCol>
              </a:tblGrid>
              <a:tr h="427954">
                <a:tc>
                  <a:txBody>
                    <a:bodyPr/>
                    <a:lstStyle/>
                    <a:p>
                      <a:r>
                        <a:rPr lang="en-GB" sz="1800" b="0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Exam tip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632241"/>
                  </a:ext>
                </a:extLst>
              </a:tr>
              <a:tr h="1533502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For legislation remember the </a:t>
                      </a:r>
                      <a:r>
                        <a:rPr lang="en-GB" sz="1600" b="1" dirty="0">
                          <a:latin typeface="Tw Cen MT" panose="020B0602020104020603" pitchFamily="34" charset="0"/>
                        </a:rPr>
                        <a:t>3 P’s</a:t>
                      </a:r>
                      <a:r>
                        <a:rPr lang="en-GB" sz="1600" dirty="0">
                          <a:latin typeface="Tw Cen MT" panose="020B0602020104020603" pitchFamily="34" charset="0"/>
                        </a:rPr>
                        <a:t>.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GB" sz="1600" b="0" dirty="0">
                          <a:latin typeface="Tw Cen MT" panose="020B0602020104020603" pitchFamily="34" charset="0"/>
                        </a:rPr>
                        <a:t>Purpose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GB" sz="1600" b="0" dirty="0">
                          <a:latin typeface="Tw Cen MT" panose="020B0602020104020603" pitchFamily="34" charset="0"/>
                        </a:rPr>
                        <a:t>Principles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GB" sz="1600" b="0" dirty="0">
                          <a:latin typeface="Tw Cen MT" panose="020B0602020104020603" pitchFamily="34" charset="0"/>
                        </a:rPr>
                        <a:t>Punishment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549136"/>
                  </a:ext>
                </a:extLst>
              </a:tr>
            </a:tbl>
          </a:graphicData>
        </a:graphic>
      </p:graphicFrame>
      <p:pic>
        <p:nvPicPr>
          <p:cNvPr id="15" name="Picture 18" descr="Light Bulb Shining Icon - Free image on Pixabay">
            <a:extLst>
              <a:ext uri="{FF2B5EF4-FFF2-40B4-BE49-F238E27FC236}">
                <a16:creationId xmlns:a16="http://schemas.microsoft.com/office/drawing/2014/main" id="{2932A1F4-A7C7-4C40-B9C0-CDD1D7C9A7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501818" y="75632"/>
            <a:ext cx="361083" cy="352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93810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324</Words>
  <Application>Microsoft Office PowerPoint</Application>
  <PresentationFormat>Widescreen</PresentationFormat>
  <Paragraphs>36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Tw Cen MT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Corbett, DC (Staff, Parks House)</dc:creator>
  <cp:lastModifiedBy>Corbett, DC (Staff, Parks House)</cp:lastModifiedBy>
  <cp:revision>4</cp:revision>
  <dcterms:created xsi:type="dcterms:W3CDTF">2021-07-07T10:30:58Z</dcterms:created>
  <dcterms:modified xsi:type="dcterms:W3CDTF">2021-07-07T10:53:09Z</dcterms:modified>
</cp:coreProperties>
</file>